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60" r:id="rId4"/>
    <p:sldId id="261" r:id="rId5"/>
    <p:sldId id="278" r:id="rId6"/>
    <p:sldId id="279" r:id="rId7"/>
    <p:sldId id="283" r:id="rId8"/>
    <p:sldId id="280" r:id="rId9"/>
    <p:sldId id="281" r:id="rId10"/>
    <p:sldId id="282" r:id="rId11"/>
    <p:sldId id="277" r:id="rId12"/>
    <p:sldId id="259" r:id="rId13"/>
    <p:sldId id="284" r:id="rId14"/>
    <p:sldId id="287" r:id="rId15"/>
    <p:sldId id="285" r:id="rId16"/>
    <p:sldId id="28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60" autoAdjust="0"/>
  </p:normalViewPr>
  <p:slideViewPr>
    <p:cSldViewPr snapToGrid="0">
      <p:cViewPr>
        <p:scale>
          <a:sx n="60" d="100"/>
          <a:sy n="60" d="100"/>
        </p:scale>
        <p:origin x="2550" y="89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3ECD-03C9-4D23-AB2A-4B45ABFC6A42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35B8-C55A-4A3A-BF5A-972BC5E0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35B8-C55A-4A3A-BF5A-972BC5E09A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A35B8-C55A-4A3A-BF5A-972BC5E09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753032"/>
            <a:ext cx="10058400" cy="1572079"/>
          </a:xfrm>
        </p:spPr>
        <p:txBody>
          <a:bodyPr>
            <a:noAutofit/>
          </a:bodyPr>
          <a:lstStyle/>
          <a:p>
            <a:r>
              <a:rPr lang="en-US" sz="5400" dirty="0" smtClean="0"/>
              <a:t>Formalization of the prime number theorem and </a:t>
            </a:r>
            <a:r>
              <a:rPr lang="en-US" sz="5400" dirty="0" err="1" smtClean="0"/>
              <a:t>Dirichlet’s</a:t>
            </a:r>
            <a:r>
              <a:rPr lang="en-US" sz="5400" dirty="0" smtClean="0"/>
              <a:t> theorem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Mario CARNEIRO</a:t>
            </a:r>
          </a:p>
          <a:p>
            <a:r>
              <a:rPr lang="en-US" dirty="0" smtClean="0"/>
              <a:t>25 </a:t>
            </a:r>
            <a:r>
              <a:rPr lang="en-US" dirty="0"/>
              <a:t>July </a:t>
            </a:r>
            <a:r>
              <a:rPr lang="en-US" dirty="0" smtClean="0"/>
              <a:t>2016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389072"/>
            <a:ext cx="1824041" cy="18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A trick: Temporary definitions</a:t>
            </a:r>
            <a:endParaRPr lang="en-US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" t="24059" r="20397" b="30141"/>
          <a:stretch/>
        </p:blipFill>
        <p:spPr>
          <a:xfrm>
            <a:off x="2188754" y="2568906"/>
            <a:ext cx="7875452" cy="25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&amp;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err="1" smtClean="0"/>
              <a:t>Dirichlet</a:t>
            </a:r>
            <a:r>
              <a:rPr lang="en-US" dirty="0" smtClean="0"/>
              <a:t>: 55 theorems, PNT: 83 theorems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err="1"/>
              <a:t>Dirichlet</a:t>
            </a:r>
            <a:r>
              <a:rPr lang="en-US" dirty="0"/>
              <a:t>: </a:t>
            </a:r>
            <a:r>
              <a:rPr lang="en-US" dirty="0" smtClean="0"/>
              <a:t>8992 proof steps, </a:t>
            </a:r>
            <a:r>
              <a:rPr lang="en-US" dirty="0"/>
              <a:t>PNT: </a:t>
            </a:r>
            <a:r>
              <a:rPr lang="en-US" dirty="0" smtClean="0"/>
              <a:t>35549 proof steps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Both proofs were done over a seven week period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factors 19.9, 7.67 are higher than usual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i="1" dirty="0" smtClean="0"/>
              <a:t>proofs </a:t>
            </a:r>
            <a:r>
              <a:rPr lang="en-US" dirty="0" smtClean="0"/>
              <a:t>not </a:t>
            </a:r>
            <a:r>
              <a:rPr lang="en-US" i="1" dirty="0" smtClean="0"/>
              <a:t>proof scripts</a:t>
            </a:r>
            <a:endParaRPr lang="en-US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Verification is thousands of</a:t>
            </a:r>
            <a:br>
              <a:rPr lang="en-US" dirty="0" smtClean="0"/>
            </a:br>
            <a:r>
              <a:rPr lang="en-US" dirty="0" smtClean="0"/>
              <a:t>times faster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New verifier smm3 can verify</a:t>
            </a:r>
            <a:br>
              <a:rPr lang="en-US" dirty="0" smtClean="0"/>
            </a:br>
            <a:r>
              <a:rPr lang="en-US" dirty="0" smtClean="0"/>
              <a:t>set.mm in 0.54 s</a:t>
            </a:r>
            <a:endParaRPr lang="en-US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8" t="21111" r="16041" b="27037"/>
          <a:stretch/>
        </p:blipFill>
        <p:spPr>
          <a:xfrm>
            <a:off x="4674870" y="3468794"/>
            <a:ext cx="648081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4" t="25474" r="2026" b="17820"/>
          <a:stretch/>
        </p:blipFill>
        <p:spPr>
          <a:xfrm>
            <a:off x="1411775" y="2467897"/>
            <a:ext cx="9368450" cy="30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2" t="16534" r="1318" b="39021"/>
          <a:stretch/>
        </p:blipFill>
        <p:spPr>
          <a:xfrm>
            <a:off x="185155" y="1845734"/>
            <a:ext cx="11882650" cy="30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7" t="8400" r="41140" b="7355"/>
          <a:stretch/>
        </p:blipFill>
        <p:spPr>
          <a:xfrm>
            <a:off x="4154905" y="0"/>
            <a:ext cx="7700211" cy="62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" t="4593" r="1915" b="6384"/>
          <a:stretch/>
        </p:blipFill>
        <p:spPr>
          <a:xfrm>
            <a:off x="1678675" y="1845734"/>
            <a:ext cx="8570792" cy="43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41" t="3333" r="2708" b="4074"/>
          <a:stretch/>
        </p:blipFill>
        <p:spPr>
          <a:xfrm>
            <a:off x="2042770" y="1845734"/>
            <a:ext cx="816742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6308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A computer language for representing mathematical proofs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Metamath</a:t>
            </a:r>
            <a:r>
              <a:rPr lang="en-US" dirty="0" smtClean="0"/>
              <a:t> spec is two pages, one verifier exists </a:t>
            </a:r>
            <a:r>
              <a:rPr lang="en-US" dirty="0"/>
              <a:t>in </a:t>
            </a:r>
            <a:r>
              <a:rPr lang="en-US" dirty="0" smtClean="0"/>
              <a:t>75 </a:t>
            </a:r>
            <a:r>
              <a:rPr lang="en-US" dirty="0"/>
              <a:t>lines </a:t>
            </a:r>
            <a:r>
              <a:rPr lang="en-US" dirty="0" smtClean="0"/>
              <a:t>of </a:t>
            </a:r>
            <a:r>
              <a:rPr lang="en-US" dirty="0" smtClean="0"/>
              <a:t>Mathematica</a:t>
            </a:r>
            <a:endParaRPr lang="en-US" dirty="0" smtClean="0"/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Eight independent verifiers exist in eight different languages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Two proof assistants (MM-PA and mmj2) with another (</a:t>
            </a:r>
            <a:r>
              <a:rPr lang="en-US" dirty="0" smtClean="0"/>
              <a:t>smm3) </a:t>
            </a:r>
            <a:r>
              <a:rPr lang="en-US" dirty="0" smtClean="0"/>
              <a:t>in </a:t>
            </a:r>
            <a:r>
              <a:rPr lang="en-US" dirty="0" smtClean="0"/>
              <a:t>development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(Tomorrow I will talk about the theoretical underpinnings of </a:t>
            </a:r>
            <a:r>
              <a:rPr lang="en-US" dirty="0" err="1" smtClean="0"/>
              <a:t>Metamath</a:t>
            </a:r>
            <a:r>
              <a:rPr lang="en-US" dirty="0" smtClean="0"/>
              <a:t>)</a:t>
            </a:r>
            <a:endParaRPr lang="en-US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A project to formalize modern mathematics from a simple </a:t>
            </a:r>
            <a:r>
              <a:rPr lang="en-US" dirty="0" smtClean="0"/>
              <a:t>foundation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Main database </a:t>
            </a:r>
            <a:r>
              <a:rPr lang="en-US" dirty="0"/>
              <a:t>is </a:t>
            </a:r>
            <a:r>
              <a:rPr lang="en-US" dirty="0" smtClean="0"/>
              <a:t>set.mm (</a:t>
            </a:r>
            <a:r>
              <a:rPr lang="en-US" dirty="0" smtClean="0"/>
              <a:t>ZFC </a:t>
            </a:r>
            <a:r>
              <a:rPr lang="en-US" dirty="0" smtClean="0"/>
              <a:t>set </a:t>
            </a:r>
            <a:r>
              <a:rPr lang="en-US" dirty="0" smtClean="0"/>
              <a:t>theory)</a:t>
            </a:r>
            <a:endParaRPr lang="en-US" dirty="0" smtClean="0"/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/>
              <a:t>Over </a:t>
            </a:r>
            <a:r>
              <a:rPr lang="en-US" dirty="0" smtClean="0"/>
              <a:t>28000 </a:t>
            </a:r>
            <a:r>
              <a:rPr lang="en-US" dirty="0"/>
              <a:t>proofs, 500K </a:t>
            </a:r>
            <a:r>
              <a:rPr lang="en-US" dirty="0" smtClean="0"/>
              <a:t>lines, 29M file</a:t>
            </a:r>
            <a:endParaRPr lang="en-US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prime number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713942"/>
                <a:ext cx="10058400" cy="2441052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the Gauss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function, the number of primes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</m:oMath>
                </a14:m>
                <a:r>
                  <a:rPr lang="en-US" dirty="0" smtClean="0"/>
                  <a:t> is the open interval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</a:t>
                </a:r>
                <a:r>
                  <a:rPr lang="en-US" dirty="0" smtClean="0"/>
                  <a:t>mapping/lambda operation (produces a function on the given domain)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means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http</a:t>
                </a:r>
                <a:r>
                  <a:rPr lang="en-US" dirty="0"/>
                  <a:t>://</a:t>
                </a:r>
                <a:r>
                  <a:rPr lang="en-US" dirty="0" smtClean="0"/>
                  <a:t>us.metamath.org/mpeuni/pnt.html</a:t>
                </a: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713942"/>
                <a:ext cx="10058400" cy="2441052"/>
              </a:xfrm>
              <a:blipFill>
                <a:blip r:embed="rId2"/>
                <a:stretch>
                  <a:fillRect l="-1515" t="-2244"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19" t="24939" r="2432" b="33580"/>
          <a:stretch/>
        </p:blipFill>
        <p:spPr>
          <a:xfrm>
            <a:off x="2273301" y="1845734"/>
            <a:ext cx="7706358" cy="18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prime number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conjectured by Legendre in 1797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proof in 1896 by Jacques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and Charles Jean de la </a:t>
                </a:r>
                <a:r>
                  <a:rPr lang="en-US" dirty="0" err="1" smtClean="0"/>
                  <a:t>Vallée-Poussin</a:t>
                </a:r>
                <a:r>
                  <a:rPr lang="en-US" dirty="0" smtClean="0"/>
                  <a:t> (independently)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Uses complex analysis and properties of the Riemann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 smtClean="0"/>
                  <a:t> function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Two “elementary” proofs discovered by </a:t>
                </a:r>
                <a:r>
                  <a:rPr lang="en-US" dirty="0" err="1" smtClean="0"/>
                  <a:t>Erdős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Selberg</a:t>
                </a:r>
                <a:r>
                  <a:rPr lang="en-US" dirty="0" smtClean="0"/>
                  <a:t> (sort of independently) in 1949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formal proof by Jeremy </a:t>
                </a:r>
                <a:r>
                  <a:rPr lang="en-US" dirty="0" err="1" smtClean="0"/>
                  <a:t>Avigad</a:t>
                </a:r>
                <a:r>
                  <a:rPr lang="en-US" dirty="0" smtClean="0"/>
                  <a:t> et. al. in 2004 in Isabelle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Targets </a:t>
                </a:r>
                <a:r>
                  <a:rPr lang="en-US" dirty="0" err="1" smtClean="0"/>
                  <a:t>Selberg’s</a:t>
                </a:r>
                <a:r>
                  <a:rPr lang="en-US" dirty="0" smtClean="0"/>
                  <a:t> proof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Later formal proof by John Harrison in 2009 in HOL Light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Targets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/</a:t>
                </a:r>
                <a:r>
                  <a:rPr lang="en-US" dirty="0"/>
                  <a:t> </a:t>
                </a:r>
                <a:r>
                  <a:rPr lang="en-US" dirty="0" err="1" smtClean="0"/>
                  <a:t>Vallée-Poussin</a:t>
                </a:r>
                <a:r>
                  <a:rPr lang="en-US" dirty="0" smtClean="0"/>
                  <a:t> proof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proof uses </a:t>
                </a:r>
                <a:r>
                  <a:rPr lang="en-US" dirty="0" err="1" smtClean="0"/>
                  <a:t>Selberg’s</a:t>
                </a:r>
                <a:r>
                  <a:rPr lang="en-US" dirty="0" smtClean="0"/>
                  <a:t> method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55" t="-1667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2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Dirichlet’s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4135206"/>
                <a:ext cx="10058400" cy="1733888"/>
              </a:xfrm>
            </p:spPr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gcd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is the greatest common divisor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the divides relation on integers,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equinumerous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infinite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 smtClean="0"/>
                  <a:t> is the set of prime numbers,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positive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smtClean="0"/>
                  <a:t> is the integers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4135206"/>
                <a:ext cx="10058400" cy="1733888"/>
              </a:xfrm>
              <a:blipFill>
                <a:blip r:embed="rId3"/>
                <a:stretch>
                  <a:fillRect l="-1455" t="-3509" b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02" t="21814" r="1579" b="39668"/>
          <a:stretch/>
        </p:blipFill>
        <p:spPr>
          <a:xfrm>
            <a:off x="1097280" y="1821191"/>
            <a:ext cx="10058400" cy="22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Dirichlet’s</a:t>
            </a:r>
            <a:r>
              <a:rPr lang="en-US" dirty="0"/>
              <a:t> </a:t>
            </a:r>
            <a:r>
              <a:rPr lang="en-US" dirty="0" smtClean="0"/>
              <a:t>theorem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Partial proof (case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by Euler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complete proof by </a:t>
                </a:r>
                <a:r>
                  <a:rPr lang="en-US" dirty="0" err="1" smtClean="0"/>
                  <a:t>Dirichlet</a:t>
                </a:r>
                <a:r>
                  <a:rPr lang="en-US" dirty="0" smtClean="0"/>
                  <a:t> in 1837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formal proof by John Harrison in 2010 in HOL Light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8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two?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Similar subject, some common theorems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Same proof style (asymptotic approximation of finite sums)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Both are </a:t>
            </a:r>
            <a:r>
              <a:rPr lang="en-US" dirty="0" err="1" smtClean="0"/>
              <a:t>Metamath</a:t>
            </a:r>
            <a:r>
              <a:rPr lang="en-US" dirty="0" smtClean="0"/>
              <a:t> 100 formalization targets (</a:t>
            </a:r>
            <a:r>
              <a:rPr lang="en-US" dirty="0" err="1" smtClean="0"/>
              <a:t>Freek</a:t>
            </a:r>
            <a:r>
              <a:rPr lang="en-US" dirty="0" smtClean="0"/>
              <a:t> </a:t>
            </a:r>
            <a:r>
              <a:rPr lang="en-US" dirty="0" err="1" smtClean="0"/>
              <a:t>Wiedijk</a:t>
            </a:r>
            <a:r>
              <a:rPr lang="en-US" dirty="0" smtClean="0"/>
              <a:t>)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 smtClean="0"/>
              <a:t>Currently 58 out of 100 proven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used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keeping with </a:t>
                </a:r>
                <a:r>
                  <a:rPr lang="en-US" dirty="0" err="1" smtClean="0"/>
                  <a:t>Metamath</a:t>
                </a:r>
                <a:r>
                  <a:rPr lang="en-US" dirty="0" smtClean="0"/>
                  <a:t> conventions, very few new definitions were used for these theorems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Definitions are only made when they “pay for themselves” in shortening theorem proofs and/or expression sizes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df</a:t>
                </a:r>
                <a:r>
                  <a:rPr lang="en-US" dirty="0" smtClean="0"/>
                  <a:t>-sum: finite sums of complex numbers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df-ppi</a:t>
                </a:r>
                <a:r>
                  <a:rPr lang="en-US" dirty="0" smtClean="0"/>
                  <a:t>: prime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function,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ba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df-cht</a:t>
                </a:r>
                <a:r>
                  <a:rPr lang="en-US" dirty="0"/>
                  <a:t>: </a:t>
                </a:r>
                <a:r>
                  <a:rPr lang="en-US" dirty="0" err="1"/>
                  <a:t>Chebyshev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df-vma</a:t>
                </a:r>
                <a:r>
                  <a:rPr lang="en-US" dirty="0" smtClean="0"/>
                  <a:t>: von </a:t>
                </a:r>
                <a:r>
                  <a:rPr lang="en-US" dirty="0" err="1" smtClean="0"/>
                  <a:t>Mangoldt</a:t>
                </a:r>
                <a:r>
                  <a:rPr lang="en-US" dirty="0" smtClean="0"/>
                  <a:t>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/>
                  <a:t>df-chp</a:t>
                </a:r>
                <a:r>
                  <a:rPr lang="en-US" dirty="0"/>
                  <a:t>: </a:t>
                </a:r>
                <a:r>
                  <a:rPr lang="en-US" dirty="0" err="1"/>
                  <a:t>Chebyshev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df</a:t>
                </a:r>
                <a:r>
                  <a:rPr lang="en-US" dirty="0" smtClean="0"/>
                  <a:t>-mu: </a:t>
                </a:r>
                <a:r>
                  <a:rPr lang="en-US" dirty="0" err="1" smtClean="0"/>
                  <a:t>Möbius</a:t>
                </a:r>
                <a:r>
                  <a:rPr lang="en-US" dirty="0" smtClean="0"/>
                  <a:t>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∣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dirty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6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9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used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keeping with </a:t>
                </a:r>
                <a:r>
                  <a:rPr lang="en-US" dirty="0" err="1" smtClean="0"/>
                  <a:t>Metamath</a:t>
                </a:r>
                <a:r>
                  <a:rPr lang="en-US" dirty="0" smtClean="0"/>
                  <a:t> conventions, very few new definitions were used for these theorems</a:t>
                </a:r>
              </a:p>
              <a:p>
                <a:pPr marL="521208" lvl="1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Definitions are only made when they “pay for themselves” in shortening theorem proofs and/or expression sizes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df-dchr</a:t>
                </a:r>
                <a:r>
                  <a:rPr lang="en-US" dirty="0" smtClean="0"/>
                  <a:t>: Group of </a:t>
                </a:r>
                <a:r>
                  <a:rPr lang="en-US" dirty="0" err="1" smtClean="0"/>
                  <a:t>Dirichlet</a:t>
                </a:r>
                <a:r>
                  <a:rPr lang="en-US" dirty="0" smtClean="0"/>
                  <a:t> characters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df-o1: Set of eventually bounded</a:t>
                </a:r>
                <a:br>
                  <a:rPr lang="en-US" dirty="0" smtClean="0"/>
                </a:br>
                <a:r>
                  <a:rPr lang="en-US" dirty="0" smtClean="0"/>
                  <a:t>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df-lo1: Set of eventually upper</a:t>
                </a:r>
                <a:br>
                  <a:rPr lang="en-US" dirty="0" smtClean="0"/>
                </a:br>
                <a:r>
                  <a:rPr lang="en-US" dirty="0" smtClean="0"/>
                  <a:t>bounded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4445" t="19630" r="14762" b="19884"/>
          <a:stretch/>
        </p:blipFill>
        <p:spPr>
          <a:xfrm>
            <a:off x="5240740" y="2865643"/>
            <a:ext cx="6249311" cy="30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9890</TotalTime>
  <Words>417</Words>
  <Application>Microsoft Office PowerPoint</Application>
  <PresentationFormat>Widescreen</PresentationFormat>
  <Paragraphs>76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Retrospect</vt:lpstr>
      <vt:lpstr>Formalization of the prime number theorem and Dirichlet’s theorem</vt:lpstr>
      <vt:lpstr>Metamath</vt:lpstr>
      <vt:lpstr>The prime number theorem</vt:lpstr>
      <vt:lpstr>The prime number theorem</vt:lpstr>
      <vt:lpstr>Dirichlet’s theorem</vt:lpstr>
      <vt:lpstr>Dirichlet’s theorem </vt:lpstr>
      <vt:lpstr>Why these two?</vt:lpstr>
      <vt:lpstr>Definitions used</vt:lpstr>
      <vt:lpstr>Definitions used</vt:lpstr>
      <vt:lpstr>Definitions used</vt:lpstr>
      <vt:lpstr>Statistics &amp; Comparison</vt:lpstr>
      <vt:lpstr>Highlights</vt:lpstr>
      <vt:lpstr>Highlights</vt:lpstr>
      <vt:lpstr>Highlights</vt:lpstr>
      <vt:lpstr>Highlights</vt:lpstr>
      <vt:lpstr>Highlights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GCH implies AC, a Metamath Formalization</dc:title>
  <dc:creator>Mario Carneiro</dc:creator>
  <cp:lastModifiedBy>Mario Carneiro</cp:lastModifiedBy>
  <cp:revision>63</cp:revision>
  <dcterms:created xsi:type="dcterms:W3CDTF">2015-07-11T19:17:04Z</dcterms:created>
  <dcterms:modified xsi:type="dcterms:W3CDTF">2016-07-25T06:39:33Z</dcterms:modified>
</cp:coreProperties>
</file>